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719" r:id="rId5"/>
    <p:sldId id="721" r:id="rId6"/>
    <p:sldId id="725" r:id="rId7"/>
    <p:sldId id="723" r:id="rId8"/>
    <p:sldId id="720" r:id="rId9"/>
    <p:sldId id="726" r:id="rId10"/>
    <p:sldId id="722" r:id="rId11"/>
  </p:sldIdLst>
  <p:sldSz cx="12192000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4ECF5"/>
    <a:srgbClr val="E0F3F6"/>
    <a:srgbClr val="FFF6D8"/>
    <a:srgbClr val="E6E5FE"/>
    <a:srgbClr val="E6C5FE"/>
    <a:srgbClr val="DDF8EC"/>
    <a:srgbClr val="BBF1D9"/>
    <a:srgbClr val="CED3F8"/>
    <a:srgbClr val="FFEC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998" autoAdjust="0"/>
  </p:normalViewPr>
  <p:slideViewPr>
    <p:cSldViewPr snapToGrid="0">
      <p:cViewPr varScale="1">
        <p:scale>
          <a:sx n="72" d="100"/>
          <a:sy n="72" d="100"/>
        </p:scale>
        <p:origin x="7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1FDE2-4A5F-4276-9329-10E4894E4CA3}" type="datetimeFigureOut">
              <a:rPr lang="de-DE" smtClean="0"/>
              <a:t>07.06.2023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67323-2538-4ECA-B4AA-2BCCC2305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73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Aktion:</a:t>
            </a:r>
          </a:p>
          <a:p>
            <a:r>
              <a:rPr lang="de-DE" dirty="0"/>
              <a:t>- Führerschein als Anforderung fehlt!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067323-2538-4ECA-B4AA-2BCCC230510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56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067323-2538-4ECA-B4AA-2BCCC230510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75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Aktion:</a:t>
            </a:r>
          </a:p>
          <a:p>
            <a:r>
              <a:rPr lang="de-DE" dirty="0"/>
              <a:t>- Arbeitgeber sucht 16 Jahre+</a:t>
            </a:r>
          </a:p>
          <a:p>
            <a:r>
              <a:rPr lang="de-DE" dirty="0"/>
              <a:t>- Kein genauer Arbeitsort genannt: Mehrere Filialen im gleichen Ort.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067323-2538-4ECA-B4AA-2BCCC230510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91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Aktion:</a:t>
            </a:r>
          </a:p>
          <a:p>
            <a:r>
              <a:rPr lang="de-DE" dirty="0"/>
              <a:t>ACHTUNG LEBENSMITTELVERKAUF - Belehrungen nach § 43 Infektionsschutzgesetz!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067323-2538-4ECA-B4AA-2BCCC230510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633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Aktion:</a:t>
            </a:r>
          </a:p>
          <a:p>
            <a:r>
              <a:rPr lang="de-DE" dirty="0"/>
              <a:t>- Seriöser Arbeitgeber? Website existiert nicht ;) (Stand 22.03.2023)</a:t>
            </a:r>
          </a:p>
          <a:p>
            <a:r>
              <a:rPr lang="de-DE" dirty="0"/>
              <a:t>- Arbeitsort unklar: Frankfurt am Main oder Frankfurt an der Oder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067323-2538-4ECA-B4AA-2BCCC230510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15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EFC226-BB11-4405-967C-3564772CC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/>
        <p:txBody>
          <a:bodyPr>
            <a:noAutofit/>
          </a:bodyPr>
          <a:lstStyle>
            <a:lvl1pPr>
              <a:defRPr/>
            </a:lvl1pPr>
          </a:lstStyle>
          <a:p>
            <a:r>
              <a:rPr lang="de-DE" dirty="0"/>
              <a:t>Überschrift einzeilig </a:t>
            </a:r>
            <a:r>
              <a:rPr lang="de-DE" dirty="0" err="1"/>
              <a:t>40pt</a:t>
            </a:r>
            <a:r>
              <a:rPr lang="de-DE" dirty="0"/>
              <a:t> (zweizeilig </a:t>
            </a:r>
            <a:r>
              <a:rPr lang="de-DE" dirty="0" err="1"/>
              <a:t>24pt</a:t>
            </a:r>
            <a:r>
              <a:rPr lang="de-DE" dirty="0"/>
              <a:t>)</a:t>
            </a:r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0B6CD3-4D23-41AF-813B-493EA0339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2352000" y="6385644"/>
            <a:ext cx="7488000" cy="32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Konzeption | Annette Reuter | Scroller - digitales Medienmagazin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E6EB998-053A-44F9-969A-AB1A92F9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black">
          <a:xfrm>
            <a:off x="11676000" y="6385644"/>
            <a:ext cx="252000" cy="32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A5E10D-79A5-49BA-9648-53481340C6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234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1916113"/>
            <a:ext cx="6770001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DDF8EC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DDF8EC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45BA38EA-B8F6-D9B6-C9BA-093683B65A09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Auf in die Unabhängigkeit</a:t>
            </a:r>
          </a:p>
        </p:txBody>
      </p:sp>
    </p:spTree>
    <p:extLst>
      <p:ext uri="{BB962C8B-B14F-4D97-AF65-F5344CB8AC3E}">
        <p14:creationId xmlns:p14="http://schemas.microsoft.com/office/powerpoint/2010/main" val="79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4" y="1916113"/>
            <a:ext cx="6712336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E6E5FE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E6E5FE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59A11EC-2A03-443A-89BB-AE885B71AD83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Auf in die Unabhängigkeit</a:t>
            </a:r>
          </a:p>
        </p:txBody>
      </p:sp>
    </p:spTree>
    <p:extLst>
      <p:ext uri="{BB962C8B-B14F-4D97-AF65-F5344CB8AC3E}">
        <p14:creationId xmlns:p14="http://schemas.microsoft.com/office/powerpoint/2010/main" val="167442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1916113"/>
            <a:ext cx="6745287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E0F3F6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E0F3F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B5C7288-C559-718A-DC4E-10DAAE0DFBCD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Auf in die Unabhängigkeit</a:t>
            </a:r>
          </a:p>
        </p:txBody>
      </p:sp>
    </p:spTree>
    <p:extLst>
      <p:ext uri="{BB962C8B-B14F-4D97-AF65-F5344CB8AC3E}">
        <p14:creationId xmlns:p14="http://schemas.microsoft.com/office/powerpoint/2010/main" val="376216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4" y="1916113"/>
            <a:ext cx="6695860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FFF6D8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FFF6D8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9B619858-1D3C-B16D-96E1-694E16CB563F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Auf in die Unabhängigkeit</a:t>
            </a:r>
          </a:p>
        </p:txBody>
      </p:sp>
    </p:spTree>
    <p:extLst>
      <p:ext uri="{BB962C8B-B14F-4D97-AF65-F5344CB8AC3E}">
        <p14:creationId xmlns:p14="http://schemas.microsoft.com/office/powerpoint/2010/main" val="261334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4" y="1916113"/>
            <a:ext cx="6695860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F4ECF5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F4ECF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B952E8A-1FE5-C2CC-2169-6B0460BB2604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Auf in die Unabhängigkeit</a:t>
            </a:r>
          </a:p>
        </p:txBody>
      </p:sp>
    </p:spTree>
    <p:extLst>
      <p:ext uri="{BB962C8B-B14F-4D97-AF65-F5344CB8AC3E}">
        <p14:creationId xmlns:p14="http://schemas.microsoft.com/office/powerpoint/2010/main" val="26688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248" y="228601"/>
            <a:ext cx="11151917" cy="74789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20836" y="1447801"/>
            <a:ext cx="11155093" cy="20559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80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5400" b="0" kern="1200" cap="none" spc="-100" baseline="0" dirty="0" smtClean="0">
          <a:ln w="3175">
            <a:noFill/>
          </a:ln>
          <a:solidFill>
            <a:srgbClr val="027398"/>
          </a:solidFill>
          <a:effectLst/>
          <a:latin typeface="+mj-lt"/>
          <a:ea typeface="+mn-ea"/>
          <a:cs typeface="Arial" charset="0"/>
        </a:defRPr>
      </a:lvl1pPr>
    </p:titleStyle>
    <p:bodyStyle>
      <a:lvl1pPr marL="339725" marR="0" indent="-33972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80000"/>
        <a:buFont typeface="Arial" pitchFamily="34" charset="0"/>
        <a:buChar char="•"/>
        <a:tabLst/>
        <a:defRPr sz="3600" kern="1200" spc="-70" baseline="0">
          <a:solidFill>
            <a:srgbClr val="5F5F5F"/>
          </a:solidFill>
          <a:latin typeface="+mj-lt"/>
          <a:ea typeface="+mn-ea"/>
          <a:cs typeface="+mn-cs"/>
        </a:defRPr>
      </a:lvl1pPr>
      <a:lvl2pPr marL="573088" marR="0" indent="-233363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/>
        <a:defRPr sz="2400" kern="1200" spc="0" baseline="0">
          <a:solidFill>
            <a:srgbClr val="5F5F5F"/>
          </a:solidFill>
          <a:latin typeface="+mn-lt"/>
          <a:ea typeface="+mn-ea"/>
          <a:cs typeface="+mn-cs"/>
        </a:defRPr>
      </a:lvl2pPr>
      <a:lvl3pPr marL="798513" marR="0" indent="-22542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>
          <a:tab pos="798513" algn="l"/>
        </a:tabLst>
        <a:defRPr sz="2400" kern="1200" spc="0" baseline="0">
          <a:solidFill>
            <a:srgbClr val="5F5F5F"/>
          </a:solidFill>
          <a:latin typeface="+mn-lt"/>
          <a:ea typeface="+mn-ea"/>
          <a:cs typeface="+mn-cs"/>
        </a:defRPr>
      </a:lvl3pPr>
      <a:lvl4pPr marL="1030288" marR="0" indent="-23177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/>
        <a:defRPr sz="2000" kern="1200" spc="0" baseline="0">
          <a:solidFill>
            <a:srgbClr val="5F5F5F"/>
          </a:solidFill>
          <a:latin typeface="+mn-lt"/>
          <a:ea typeface="+mn-ea"/>
          <a:cs typeface="+mn-cs"/>
        </a:defRPr>
      </a:lvl4pPr>
      <a:lvl5pPr marL="1255713" marR="0" indent="-22542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>
          <a:tab pos="1255713" algn="l"/>
        </a:tabLst>
        <a:defRPr sz="2000" kern="1200" spc="0" baseline="0">
          <a:solidFill>
            <a:srgbClr val="5F5F5F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974" userDrawn="1">
          <p15:clr>
            <a:srgbClr val="F26B43"/>
          </p15:clr>
        </p15:guide>
        <p15:guide id="4" orient="horz" pos="3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30C8C7F-B50B-4E3D-D8BB-8EE067CC25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62002"/>
            <a:ext cx="5941497" cy="4509997"/>
          </a:xfrm>
          <a:prstGeom prst="rect">
            <a:avLst/>
          </a:prstGeom>
        </p:spPr>
      </p:pic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57EF22E-A154-9E8A-80AA-4CEDD3FE14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524001"/>
            <a:ext cx="6613480" cy="4425978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Unternehmen: XYZ Apotheke / Arbeitsort: Berlin</a:t>
            </a:r>
            <a:br>
              <a:rPr lang="de-DE" sz="1600" b="1" i="0" dirty="0"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Beschreibung</a:t>
            </a:r>
            <a:br>
              <a:rPr lang="de-DE" sz="24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Wir suchen eine/n Mitarbeiter*in als Kurier für Medikamentenlieferungen zu unseren Patient*innen. Der/die ideale Kandidat*in sollte freundlich, zuverlässig und sorgfältig sein und über eine hohe Arbeitsmoral verfügen.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Aufgaben</a:t>
            </a:r>
            <a:br>
              <a:rPr lang="de-DE" sz="1600" b="1" u="sng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Lieferung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von Medikamenten an unsere Patient*innen, sichere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pünktliche Zustellung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von Medikamenten,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Abholung von Rezepten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in Arztpraxen und Krankenhäusern,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Pflege von Kontakten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zu unseren Kund*innen.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Anforderungen</a:t>
            </a:r>
            <a:br>
              <a:rPr lang="de-DE" sz="16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Guter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Orientierungssinn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im Stadtgebiet von Berlin, gute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kommunikative Fähigkeit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hohe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Zuverlässigkeit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Sorgfalt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im Umgang mit sensiblen Daten und Medikamenten,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Belastbarkeit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 Flexibilität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mindestens 18 Jahre alt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Wir bieten</a:t>
            </a:r>
            <a:br>
              <a:rPr lang="de-DE" sz="1600" b="1" u="sng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Einen 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Nebenjob 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mit attraktiver Bezahlung, ein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freundliches Arbeitsumfeld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regelmäßige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Schulungen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Fortbildungen</a:t>
            </a:r>
          </a:p>
          <a:p>
            <a:endParaRPr lang="de-DE" sz="16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2" y="803000"/>
            <a:ext cx="7649668" cy="644004"/>
          </a:xfrm>
        </p:spPr>
        <p:txBody>
          <a:bodyPr/>
          <a:lstStyle/>
          <a:p>
            <a:r>
              <a:rPr lang="de-DE" b="1" dirty="0">
                <a:latin typeface="Calibri"/>
                <a:cs typeface="Calibri"/>
              </a:rPr>
              <a:t>Kurier für Medikamentenlieferungen</a:t>
            </a:r>
          </a:p>
        </p:txBody>
      </p:sp>
      <p:pic>
        <p:nvPicPr>
          <p:cNvPr id="7" name="Grafik 6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56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CCB5179-00A8-4433-44B1-9ED2D0998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80944"/>
            <a:ext cx="5947006" cy="4591128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3" y="803000"/>
            <a:ext cx="2696668" cy="644004"/>
          </a:xfrm>
        </p:spPr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Gamemaster </a:t>
            </a:r>
            <a:endParaRPr lang="de-DE" dirty="0"/>
          </a:p>
        </p:txBody>
      </p:sp>
      <p:pic>
        <p:nvPicPr>
          <p:cNvPr id="7" name="Grafik 6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  <p:sp>
        <p:nvSpPr>
          <p:cNvPr id="8" name="Textplatzhalter 1">
            <a:extLst>
              <a:ext uri="{FF2B5EF4-FFF2-40B4-BE49-F238E27FC236}">
                <a16:creationId xmlns:a16="http://schemas.microsoft.com/office/drawing/2014/main" id="{8A15AFAE-CA9E-1969-564A-9AA6DB2098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524001"/>
            <a:ext cx="6613480" cy="4425978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Unternehmen: Escape Dungeon / Arbeitsort: Hamburg</a:t>
            </a:r>
            <a:br>
              <a:rPr lang="de-DE" sz="1600" b="1" i="0" dirty="0"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Beschreibung</a:t>
            </a:r>
            <a:br>
              <a:rPr lang="de-DE" sz="24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Wir suchen motivierte und zuverlässige Schüler*innen, die gerne Escape Games spielen und selber in die Rolle des Gamemasters eintauchen wollen.  Als Gamemaster bist du verantwortlich für die Betreuung der Spieler*innen und die Durchführung des Spiels.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Aufgaben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Begrüßung</a:t>
            </a:r>
            <a:r>
              <a:rPr lang="de-DE" sz="1600" dirty="0">
                <a:solidFill>
                  <a:srgbClr val="000000"/>
                </a:solidFill>
              </a:rPr>
              <a:t> und </a:t>
            </a:r>
            <a:r>
              <a:rPr lang="de-DE" sz="1600" b="1" dirty="0">
                <a:solidFill>
                  <a:srgbClr val="000000"/>
                </a:solidFill>
              </a:rPr>
              <a:t>Einweisung</a:t>
            </a:r>
            <a:r>
              <a:rPr lang="de-DE" sz="1600" dirty="0">
                <a:solidFill>
                  <a:srgbClr val="000000"/>
                </a:solidFill>
              </a:rPr>
              <a:t> der Spieler*innen, </a:t>
            </a:r>
            <a:r>
              <a:rPr lang="de-DE" sz="1600" b="1" dirty="0">
                <a:solidFill>
                  <a:srgbClr val="000000"/>
                </a:solidFill>
              </a:rPr>
              <a:t>Überwachung</a:t>
            </a:r>
            <a:r>
              <a:rPr lang="de-DE" sz="1600" dirty="0">
                <a:solidFill>
                  <a:srgbClr val="000000"/>
                </a:solidFill>
              </a:rPr>
              <a:t> des Spiels und </a:t>
            </a:r>
            <a:r>
              <a:rPr lang="de-DE" sz="1600" b="1" dirty="0">
                <a:solidFill>
                  <a:srgbClr val="000000"/>
                </a:solidFill>
              </a:rPr>
              <a:t>Bereitstellung</a:t>
            </a:r>
            <a:r>
              <a:rPr lang="de-DE" sz="1600" dirty="0">
                <a:solidFill>
                  <a:srgbClr val="000000"/>
                </a:solidFill>
              </a:rPr>
              <a:t> von </a:t>
            </a:r>
            <a:r>
              <a:rPr lang="de-DE" sz="1600" b="1" dirty="0">
                <a:solidFill>
                  <a:srgbClr val="000000"/>
                </a:solidFill>
              </a:rPr>
              <a:t>Hinweisen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Führung</a:t>
            </a:r>
            <a:r>
              <a:rPr lang="de-DE" sz="1600" dirty="0">
                <a:solidFill>
                  <a:srgbClr val="000000"/>
                </a:solidFill>
              </a:rPr>
              <a:t> durch das Spiel, </a:t>
            </a:r>
            <a:r>
              <a:rPr lang="de-DE" sz="1600" b="1" dirty="0">
                <a:solidFill>
                  <a:srgbClr val="000000"/>
                </a:solidFill>
              </a:rPr>
              <a:t>Sicherheit</a:t>
            </a:r>
            <a:r>
              <a:rPr lang="de-DE" sz="1600" dirty="0">
                <a:solidFill>
                  <a:srgbClr val="000000"/>
                </a:solidFill>
              </a:rPr>
              <a:t> der Spieler*innen, </a:t>
            </a:r>
            <a:r>
              <a:rPr lang="de-DE" sz="1600" b="1" dirty="0">
                <a:solidFill>
                  <a:srgbClr val="000000"/>
                </a:solidFill>
              </a:rPr>
              <a:t>Vor-</a:t>
            </a:r>
            <a:r>
              <a:rPr lang="de-DE" sz="1600" dirty="0">
                <a:solidFill>
                  <a:srgbClr val="000000"/>
                </a:solidFill>
              </a:rPr>
              <a:t> sowie </a:t>
            </a:r>
            <a:r>
              <a:rPr lang="de-DE" sz="1600" b="1" dirty="0">
                <a:solidFill>
                  <a:srgbClr val="000000"/>
                </a:solidFill>
              </a:rPr>
              <a:t>Nachbereitung</a:t>
            </a:r>
            <a:r>
              <a:rPr lang="de-DE" sz="1600" dirty="0">
                <a:solidFill>
                  <a:srgbClr val="000000"/>
                </a:solidFill>
              </a:rPr>
              <a:t> und </a:t>
            </a:r>
            <a:r>
              <a:rPr lang="de-DE" sz="1600" b="1" dirty="0">
                <a:solidFill>
                  <a:srgbClr val="000000"/>
                </a:solidFill>
              </a:rPr>
              <a:t>Reinigung</a:t>
            </a:r>
            <a:r>
              <a:rPr lang="de-DE" sz="1600" dirty="0">
                <a:solidFill>
                  <a:srgbClr val="000000"/>
                </a:solidFill>
              </a:rPr>
              <a:t> des Escape Rooms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Anforderungen</a:t>
            </a:r>
            <a:br>
              <a:rPr lang="de-DE" sz="1600" b="1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Zuverlässigkeit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Verantwortungsbewusstsein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freundliches Auftreten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Erfahrung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im Spielen von Escape Rooms von Vorteil. Bereitschaft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, abends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und am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Wochenende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zu arbeiten.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Wir bieten</a:t>
            </a:r>
            <a:br>
              <a:rPr lang="de-DE" sz="1600" b="1" u="sng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Einen Schüler*</a:t>
            </a:r>
            <a:r>
              <a:rPr lang="de-DE" sz="1600" dirty="0" err="1">
                <a:solidFill>
                  <a:srgbClr val="000000"/>
                </a:solidFill>
                <a:latin typeface="Calibri"/>
                <a:cs typeface="Calibri"/>
              </a:rPr>
              <a:t>innenjob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mit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attraktiver Bezahlung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eine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gründliche Einarbeitung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in die Aufgaben, ein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motiviertes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freundliches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Team</a:t>
            </a:r>
            <a:endParaRPr lang="de-DE" sz="16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de-DE" sz="16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82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30C8C7F-B50B-4E3D-D8BB-8EE067CC25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62002"/>
            <a:ext cx="5941497" cy="4509997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2" y="803000"/>
            <a:ext cx="4287343" cy="644004"/>
          </a:xfrm>
        </p:spPr>
        <p:txBody>
          <a:bodyPr/>
          <a:lstStyle/>
          <a:p>
            <a:r>
              <a:rPr lang="de-DE" b="1" dirty="0">
                <a:latin typeface="Calibri"/>
                <a:cs typeface="Calibri"/>
              </a:rPr>
              <a:t>Aushilfe im Lager</a:t>
            </a:r>
          </a:p>
        </p:txBody>
      </p:sp>
      <p:pic>
        <p:nvPicPr>
          <p:cNvPr id="7" name="Grafik 6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  <p:sp>
        <p:nvSpPr>
          <p:cNvPr id="9" name="Textplatzhalter 1">
            <a:extLst>
              <a:ext uri="{FF2B5EF4-FFF2-40B4-BE49-F238E27FC236}">
                <a16:creationId xmlns:a16="http://schemas.microsoft.com/office/drawing/2014/main" id="{4840A40D-87C0-883E-25A0-53ABB993F2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524001"/>
            <a:ext cx="6613480" cy="4425978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Unternehmen: </a:t>
            </a:r>
            <a:r>
              <a:rPr lang="de-DE" sz="1600" b="1" i="0" dirty="0" err="1">
                <a:solidFill>
                  <a:srgbClr val="000000"/>
                </a:solidFill>
                <a:effectLst/>
                <a:latin typeface="Calibri"/>
                <a:cs typeface="Calibri"/>
              </a:rPr>
              <a:t>Superduper</a:t>
            </a:r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Markt / Arbeitsort: Stuttgart</a:t>
            </a:r>
            <a:br>
              <a:rPr lang="de-DE" sz="1600" b="1" i="0" dirty="0"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Beschreibung</a:t>
            </a:r>
            <a:br>
              <a:rPr lang="de-DE" sz="24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Wir suchen Schüler*innen als Aushilfskräfte für unser Lager. Ideale Kandidat*innen sollten flexibel, zuverlässig und bereit sein, in einem schnelllebigen Umfeld zu arbeiten.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Aufgaben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Einräumen</a:t>
            </a:r>
            <a:r>
              <a:rPr lang="de-DE" sz="1600" dirty="0">
                <a:solidFill>
                  <a:srgbClr val="000000"/>
                </a:solidFill>
              </a:rPr>
              <a:t> von Waren ins Lager, </a:t>
            </a:r>
            <a:r>
              <a:rPr lang="de-DE" sz="1600" b="1" dirty="0">
                <a:solidFill>
                  <a:srgbClr val="000000"/>
                </a:solidFill>
              </a:rPr>
              <a:t>Überprüfung</a:t>
            </a:r>
            <a:r>
              <a:rPr lang="de-DE" sz="1600" dirty="0">
                <a:solidFill>
                  <a:srgbClr val="000000"/>
                </a:solidFill>
              </a:rPr>
              <a:t> und </a:t>
            </a:r>
            <a:r>
              <a:rPr lang="de-DE" sz="1600" b="1" dirty="0">
                <a:solidFill>
                  <a:srgbClr val="000000"/>
                </a:solidFill>
              </a:rPr>
              <a:t>Sortierung</a:t>
            </a:r>
            <a:r>
              <a:rPr lang="de-DE" sz="1600" dirty="0">
                <a:solidFill>
                  <a:srgbClr val="000000"/>
                </a:solidFill>
              </a:rPr>
              <a:t> von Bestellungen, </a:t>
            </a:r>
            <a:r>
              <a:rPr lang="de-DE" sz="1600" b="1" dirty="0">
                <a:solidFill>
                  <a:srgbClr val="000000"/>
                </a:solidFill>
              </a:rPr>
              <a:t>Mithilfe</a:t>
            </a:r>
            <a:r>
              <a:rPr lang="de-DE" sz="1600" dirty="0">
                <a:solidFill>
                  <a:srgbClr val="000000"/>
                </a:solidFill>
              </a:rPr>
              <a:t> bei der </a:t>
            </a:r>
            <a:r>
              <a:rPr lang="de-DE" sz="1600" b="1" dirty="0">
                <a:solidFill>
                  <a:srgbClr val="000000"/>
                </a:solidFill>
              </a:rPr>
              <a:t>Inventur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Sauberkeit</a:t>
            </a:r>
            <a:r>
              <a:rPr lang="de-DE" sz="1600" dirty="0">
                <a:solidFill>
                  <a:srgbClr val="000000"/>
                </a:solidFill>
              </a:rPr>
              <a:t> und </a:t>
            </a:r>
            <a:r>
              <a:rPr lang="de-DE" sz="1600" b="1" dirty="0">
                <a:solidFill>
                  <a:srgbClr val="000000"/>
                </a:solidFill>
              </a:rPr>
              <a:t>Ordnung </a:t>
            </a:r>
            <a:r>
              <a:rPr lang="de-DE" sz="1600" dirty="0">
                <a:solidFill>
                  <a:srgbClr val="000000"/>
                </a:solidFill>
              </a:rPr>
              <a:t>im Lagerbereich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Anforderungen</a:t>
            </a:r>
            <a:br>
              <a:rPr lang="de-DE" sz="1600" b="1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Bereitschaft, an Wochenenden und Feiertagen zu arbeiten, gute </a:t>
            </a:r>
            <a:r>
              <a:rPr lang="de-DE" sz="1600" b="1" dirty="0">
                <a:solidFill>
                  <a:srgbClr val="000000"/>
                </a:solidFill>
              </a:rPr>
              <a:t>körperliche Verfassung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Zuverlässigkeit</a:t>
            </a:r>
            <a:r>
              <a:rPr lang="de-DE" sz="1600" dirty="0">
                <a:solidFill>
                  <a:srgbClr val="000000"/>
                </a:solidFill>
              </a:rPr>
              <a:t> und </a:t>
            </a:r>
            <a:r>
              <a:rPr lang="de-DE" sz="1600" b="1" dirty="0">
                <a:solidFill>
                  <a:srgbClr val="000000"/>
                </a:solidFill>
              </a:rPr>
              <a:t>Teamfähigkeit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Wir bieten</a:t>
            </a:r>
            <a:br>
              <a:rPr lang="de-DE" sz="1600" b="1" u="sng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Einen 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Schüler*</a:t>
            </a:r>
            <a:r>
              <a:rPr lang="de-DE" sz="1600" b="1" dirty="0" err="1">
                <a:solidFill>
                  <a:srgbClr val="000000"/>
                </a:solidFill>
                <a:latin typeface="Calibri"/>
                <a:cs typeface="Calibri"/>
              </a:rPr>
              <a:t>innenjob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mit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flexiblen Arbeitszeiten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angepasst an deinen Stundenplan, ein freundliches und unterstützendes Arbeitsumfeld</a:t>
            </a:r>
            <a:endParaRPr lang="de-DE" sz="160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8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F8E106B-CCDB-314C-6CBE-B1C7E20B7F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83611"/>
            <a:ext cx="5940959" cy="4586460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9D238387-517D-9A52-3787-85CA55EF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3" y="803000"/>
            <a:ext cx="3357753" cy="644004"/>
          </a:xfrm>
        </p:spPr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Eisverkäufer*in</a:t>
            </a:r>
            <a:endParaRPr lang="de-DE" dirty="0"/>
          </a:p>
        </p:txBody>
      </p:sp>
      <p:pic>
        <p:nvPicPr>
          <p:cNvPr id="9" name="Grafik 8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0C780B85-A8A4-BF46-8AFC-2D73BB75CB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  <p:sp>
        <p:nvSpPr>
          <p:cNvPr id="5" name="Textplatzhalter 1">
            <a:extLst>
              <a:ext uri="{FF2B5EF4-FFF2-40B4-BE49-F238E27FC236}">
                <a16:creationId xmlns:a16="http://schemas.microsoft.com/office/drawing/2014/main" id="{E23C0DD9-6E04-6D2E-0B7A-7E3AC5F299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524001"/>
            <a:ext cx="6613480" cy="4425978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Unternehmen: </a:t>
            </a:r>
            <a:r>
              <a:rPr lang="de-DE" sz="1600" b="1" i="0" dirty="0" err="1">
                <a:solidFill>
                  <a:srgbClr val="000000"/>
                </a:solidFill>
                <a:effectLst/>
                <a:latin typeface="Calibri"/>
                <a:cs typeface="Calibri"/>
              </a:rPr>
              <a:t>Giovanni‘s</a:t>
            </a:r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Gelato / Arbeitsort: Hamburg</a:t>
            </a:r>
            <a:br>
              <a:rPr lang="de-DE" sz="1600" b="1" i="0" dirty="0"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Beschreibung</a:t>
            </a:r>
            <a:br>
              <a:rPr lang="de-DE" sz="24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Wir suchen Eisverkäufer*innen für unseren Eisstand im Stadtpark Hamburg. Du arbeitest gern im Freien, bist freundlich und hast Spaß im Umgang mit Menschen – vor allem Kindern? Dann bewirb dich jetzt!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Aufgaben</a:t>
            </a:r>
            <a:br>
              <a:rPr lang="de-DE" sz="1600" b="1" u="sng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Verkauf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von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Eis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aus dem Wagen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, Unterstützung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bei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Anlieferung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Einlagerung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von Ware sowie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Hilfe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beim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Abbau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am Ende des Tages.</a:t>
            </a:r>
            <a:endParaRPr lang="de-DE" sz="1600" dirty="0">
              <a:solidFill>
                <a:srgbClr val="000000"/>
              </a:solidFill>
            </a:endParaRP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Anforderungen</a:t>
            </a:r>
            <a:br>
              <a:rPr lang="de-DE" sz="1600" b="1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Mindestalter 15 Jahre, Bereitschaft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an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Wochenenden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und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Feiertagen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zu arbeiten.</a:t>
            </a:r>
            <a:endParaRPr lang="de-DE" sz="1600" dirty="0">
              <a:solidFill>
                <a:srgbClr val="000000"/>
              </a:solidFill>
            </a:endParaRP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Wir bieten</a:t>
            </a:r>
            <a:br>
              <a:rPr lang="de-DE" sz="1600" b="1" u="sng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Job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auf Stundenbasis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als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Verkäufer*in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von Eis,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faire Bezahlung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ein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junges Team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b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flexible Arbeitszeiten -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 angepasst an deinen Stundenplan</a:t>
            </a:r>
            <a:endParaRPr lang="de-DE" sz="16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de-DE" sz="16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0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8F8634B-D6FD-D9E8-F2CB-5ECF0A6C9A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66273"/>
            <a:ext cx="5938769" cy="4507925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3" y="803000"/>
            <a:ext cx="4058742" cy="644004"/>
          </a:xfrm>
        </p:spPr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Zeitungszusteller*in</a:t>
            </a:r>
            <a:endParaRPr lang="de-DE" dirty="0"/>
          </a:p>
        </p:txBody>
      </p:sp>
      <p:pic>
        <p:nvPicPr>
          <p:cNvPr id="7" name="Grafik 6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  <p:sp>
        <p:nvSpPr>
          <p:cNvPr id="8" name="Textplatzhalter 1">
            <a:extLst>
              <a:ext uri="{FF2B5EF4-FFF2-40B4-BE49-F238E27FC236}">
                <a16:creationId xmlns:a16="http://schemas.microsoft.com/office/drawing/2014/main" id="{C3FB9480-5F63-6A4C-0A7E-B5174BBAD6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524001"/>
            <a:ext cx="6613480" cy="4425978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Unternehmen: Zustell-Jobbers.de / Arbeitsort: Frankfurt</a:t>
            </a:r>
            <a:br>
              <a:rPr lang="de-DE" sz="1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</a:rPr>
              <a:t>Beschreibung</a:t>
            </a:r>
            <a:br>
              <a:rPr lang="de-DE" sz="2400" b="1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Du bist mindestens 13 Jahre alt und suchst nach einem entspannten Job neben der Schule oder nach einem Ferienjob? Du wohnst in Frankfurt? Dann bewirb dich bei uns als Zeitungszusteller/-in - Bewegung und viel frische Luft sind inklusive!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Aufgaben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Zustellung</a:t>
            </a:r>
            <a:r>
              <a:rPr lang="de-DE" sz="1600" dirty="0">
                <a:solidFill>
                  <a:srgbClr val="000000"/>
                </a:solidFill>
              </a:rPr>
              <a:t> von </a:t>
            </a:r>
            <a:r>
              <a:rPr lang="de-DE" sz="1600" b="1" dirty="0">
                <a:solidFill>
                  <a:srgbClr val="000000"/>
                </a:solidFill>
              </a:rPr>
              <a:t>Zeitungen</a:t>
            </a:r>
            <a:r>
              <a:rPr lang="de-DE" sz="1600" dirty="0">
                <a:solidFill>
                  <a:srgbClr val="000000"/>
                </a:solidFill>
              </a:rPr>
              <a:t> in deinem Wohngebiet, </a:t>
            </a:r>
            <a:r>
              <a:rPr lang="de-DE" sz="1600" b="1" dirty="0">
                <a:solidFill>
                  <a:srgbClr val="000000"/>
                </a:solidFill>
              </a:rPr>
              <a:t>einmal wöchentlich </a:t>
            </a:r>
            <a:r>
              <a:rPr lang="de-DE" sz="1600" dirty="0">
                <a:solidFill>
                  <a:srgbClr val="000000"/>
                </a:solidFill>
              </a:rPr>
              <a:t>und </a:t>
            </a:r>
            <a:r>
              <a:rPr lang="de-DE" sz="1600" b="1" dirty="0">
                <a:solidFill>
                  <a:srgbClr val="000000"/>
                </a:solidFill>
              </a:rPr>
              <a:t>stundenweise</a:t>
            </a:r>
            <a:r>
              <a:rPr lang="de-DE" sz="1600" dirty="0">
                <a:solidFill>
                  <a:srgbClr val="000000"/>
                </a:solidFill>
              </a:rPr>
              <a:t> am </a:t>
            </a:r>
            <a:r>
              <a:rPr lang="de-DE" sz="1600" b="1" dirty="0">
                <a:solidFill>
                  <a:srgbClr val="000000"/>
                </a:solidFill>
              </a:rPr>
              <a:t>Wochenende</a:t>
            </a:r>
            <a:r>
              <a:rPr lang="de-DE" sz="1600" dirty="0">
                <a:solidFill>
                  <a:srgbClr val="000000"/>
                </a:solidFill>
              </a:rPr>
              <a:t> bei freier Zeiteinteilung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Anforderungen</a:t>
            </a:r>
            <a:br>
              <a:rPr lang="de-DE" sz="1600" b="1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Körperliche Fitness</a:t>
            </a:r>
            <a:r>
              <a:rPr lang="de-DE" sz="1600" dirty="0">
                <a:solidFill>
                  <a:srgbClr val="000000"/>
                </a:solidFill>
              </a:rPr>
              <a:t>, ein </a:t>
            </a:r>
            <a:r>
              <a:rPr lang="de-DE" sz="1600" b="1" dirty="0">
                <a:solidFill>
                  <a:srgbClr val="000000"/>
                </a:solidFill>
              </a:rPr>
              <a:t>eigenes Fahrrad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hohe Zuverlässigkeit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Pünktlichkeit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Wir bieten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Faire, zuverlässige </a:t>
            </a:r>
            <a:r>
              <a:rPr lang="de-DE" sz="1600" b="1" dirty="0">
                <a:solidFill>
                  <a:srgbClr val="000000"/>
                </a:solidFill>
              </a:rPr>
              <a:t>Bezahlung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selbstständiges Arbeiten</a:t>
            </a:r>
            <a:r>
              <a:rPr lang="de-DE" sz="1600" dirty="0">
                <a:solidFill>
                  <a:srgbClr val="000000"/>
                </a:solidFill>
              </a:rPr>
              <a:t>, Einarbeitung, eine </a:t>
            </a:r>
            <a:r>
              <a:rPr lang="de-DE" sz="1600" b="1" dirty="0">
                <a:solidFill>
                  <a:srgbClr val="000000"/>
                </a:solidFill>
              </a:rPr>
              <a:t>persönliche Ansprechperson </a:t>
            </a:r>
            <a:r>
              <a:rPr lang="de-DE" sz="1600" dirty="0">
                <a:solidFill>
                  <a:srgbClr val="000000"/>
                </a:solidFill>
              </a:rPr>
              <a:t>für alle deine Fragen</a:t>
            </a:r>
            <a:endParaRPr lang="de-DE" sz="1600" b="1" dirty="0">
              <a:solidFill>
                <a:srgbClr val="000000"/>
              </a:solidFill>
            </a:endParaRPr>
          </a:p>
          <a:p>
            <a:endParaRPr lang="de-DE" sz="16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9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Kreis enthält.&#10;&#10;Beschreibung automatisch generiert.">
            <a:extLst>
              <a:ext uri="{FF2B5EF4-FFF2-40B4-BE49-F238E27FC236}">
                <a16:creationId xmlns:a16="http://schemas.microsoft.com/office/drawing/2014/main" id="{1BC52C24-6A5D-E30A-F162-1B25D15DA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80944"/>
            <a:ext cx="5947006" cy="4591128"/>
          </a:xfrm>
          <a:prstGeom prst="rect">
            <a:avLst/>
          </a:prstGeom>
        </p:spPr>
      </p:pic>
      <p:sp>
        <p:nvSpPr>
          <p:cNvPr id="9" name="Textplatzhalter 1">
            <a:extLst>
              <a:ext uri="{FF2B5EF4-FFF2-40B4-BE49-F238E27FC236}">
                <a16:creationId xmlns:a16="http://schemas.microsoft.com/office/drawing/2014/main" id="{AA84DFA3-C279-93C9-172E-35A5EE660F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1457626"/>
            <a:ext cx="6695860" cy="438806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Unternehmen: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privat</a:t>
            </a:r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/ Arbeitsort: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München</a:t>
            </a:r>
            <a:br>
              <a:rPr lang="de-DE" sz="1600" b="1" i="0" dirty="0"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Beschreibung</a:t>
            </a:r>
            <a:br>
              <a:rPr lang="de-DE" sz="24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Du bist mindestens 13 Jahre alt und suchst nach einem Job, um dein Taschengeld aufzubessern? Wir suchen einen/eine Babysitter*in, die sich regelmäßig um unser </a:t>
            </a:r>
            <a:br>
              <a:rPr lang="de-DE" sz="1600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2,5-jähriges Kind  kümmern kann. </a:t>
            </a:r>
            <a:endParaRPr lang="de-DE" sz="1600" dirty="0">
              <a:solidFill>
                <a:srgbClr val="000000"/>
              </a:solidFill>
            </a:endParaRPr>
          </a:p>
          <a:p>
            <a:r>
              <a:rPr lang="de-DE" sz="1600" b="1" u="sng" dirty="0">
                <a:solidFill>
                  <a:srgbClr val="000000"/>
                </a:solidFill>
              </a:rPr>
              <a:t>Aufgaben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Beschäftigung </a:t>
            </a:r>
            <a:r>
              <a:rPr lang="de-DE" sz="1600" dirty="0">
                <a:solidFill>
                  <a:srgbClr val="000000"/>
                </a:solidFill>
              </a:rPr>
              <a:t> und  </a:t>
            </a:r>
            <a:r>
              <a:rPr lang="de-DE" sz="1600" b="1" dirty="0">
                <a:solidFill>
                  <a:srgbClr val="000000"/>
                </a:solidFill>
              </a:rPr>
              <a:t>Spaziergänge </a:t>
            </a:r>
            <a:r>
              <a:rPr lang="de-DE" sz="1600" dirty="0">
                <a:solidFill>
                  <a:srgbClr val="000000"/>
                </a:solidFill>
              </a:rPr>
              <a:t>im näheren Umfeld, </a:t>
            </a:r>
            <a:r>
              <a:rPr lang="de-DE" sz="1600" b="1" dirty="0">
                <a:solidFill>
                  <a:srgbClr val="000000"/>
                </a:solidFill>
              </a:rPr>
              <a:t>flexibel ein- bis </a:t>
            </a:r>
            <a:br>
              <a:rPr lang="de-DE" sz="1600" b="1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zweimal die  Woche stundenweise, </a:t>
            </a:r>
            <a:r>
              <a:rPr lang="de-DE" sz="1600" dirty="0">
                <a:solidFill>
                  <a:srgbClr val="000000"/>
                </a:solidFill>
              </a:rPr>
              <a:t>auch </a:t>
            </a:r>
            <a:r>
              <a:rPr lang="de-DE" sz="1600" b="1" dirty="0">
                <a:solidFill>
                  <a:srgbClr val="000000"/>
                </a:solidFill>
              </a:rPr>
              <a:t>abends</a:t>
            </a:r>
            <a:r>
              <a:rPr lang="de-DE" sz="1600" dirty="0">
                <a:solidFill>
                  <a:srgbClr val="000000"/>
                </a:solidFill>
              </a:rPr>
              <a:t> am </a:t>
            </a:r>
            <a:r>
              <a:rPr lang="de-DE" sz="1600" b="1" dirty="0">
                <a:solidFill>
                  <a:srgbClr val="000000"/>
                </a:solidFill>
              </a:rPr>
              <a:t>Wochenende</a:t>
            </a:r>
            <a:r>
              <a:rPr lang="de-DE" sz="1600" dirty="0">
                <a:solidFill>
                  <a:srgbClr val="000000"/>
                </a:solidFill>
              </a:rPr>
              <a:t>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oder an Feiertagen.</a:t>
            </a:r>
          </a:p>
          <a:p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Anforderungen</a:t>
            </a:r>
            <a:br>
              <a:rPr lang="de-DE" sz="1600" b="1" dirty="0"/>
            </a:b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Als Eltern ist es uns wichtig, dass du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Verantwortung übernimmst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geduldig </a:t>
            </a:r>
            <a:br>
              <a:rPr lang="de-DE" sz="1600" b="1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bist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und dich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kreativ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mit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unserem Kind beschäftigst. Wir legen Wert auf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br>
              <a:rPr lang="de-DE" sz="1600" b="1" dirty="0"/>
            </a:b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Zuverlässigkeit </a:t>
            </a:r>
            <a:r>
              <a:rPr lang="de-DE" sz="1600" dirty="0">
                <a:solidFill>
                  <a:srgbClr val="000000"/>
                </a:solidFill>
                <a:latin typeface="Calibri"/>
                <a:cs typeface="Calibri"/>
              </a:rPr>
              <a:t>und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 Pünktlichkeit.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Wir bieten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Faire </a:t>
            </a:r>
            <a:r>
              <a:rPr lang="de-DE" sz="1600" b="1" dirty="0">
                <a:solidFill>
                  <a:srgbClr val="000000"/>
                </a:solidFill>
              </a:rPr>
              <a:t>Bezahlung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flexible Arbeitszeiten,</a:t>
            </a:r>
            <a:r>
              <a:rPr lang="de-DE" sz="1600" dirty="0">
                <a:solidFill>
                  <a:srgbClr val="000000"/>
                </a:solidFill>
              </a:rPr>
              <a:t> </a:t>
            </a:r>
            <a:r>
              <a:rPr lang="de-DE" sz="1600" b="1" dirty="0">
                <a:solidFill>
                  <a:srgbClr val="000000"/>
                </a:solidFill>
              </a:rPr>
              <a:t>angenehme</a:t>
            </a:r>
            <a:r>
              <a:rPr lang="de-DE" sz="1600" dirty="0">
                <a:solidFill>
                  <a:srgbClr val="000000"/>
                </a:solidFill>
              </a:rPr>
              <a:t> Umgebung und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Interesse an einem längerfristigen Einsatz.</a:t>
            </a:r>
            <a:endParaRPr lang="de-DE" sz="1600" b="1" dirty="0">
              <a:solidFill>
                <a:srgbClr val="000000"/>
              </a:solidFill>
            </a:endParaRPr>
          </a:p>
          <a:p>
            <a:endParaRPr lang="de-DE" sz="16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FFAACE03-5FC5-2ABF-4E85-8DC6ACA3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7041"/>
            <a:ext cx="3997574" cy="644004"/>
          </a:xfrm>
        </p:spPr>
        <p:txBody>
          <a:bodyPr/>
          <a:lstStyle/>
          <a:p>
            <a:r>
              <a:rPr lang="de-DE" b="1" dirty="0">
                <a:solidFill>
                  <a:srgbClr val="000000"/>
                </a:solidFill>
                <a:latin typeface="Calibri"/>
                <a:cs typeface="Calibri"/>
              </a:rPr>
              <a:t>Babysitting</a:t>
            </a:r>
            <a:endParaRPr lang="de-DE" dirty="0"/>
          </a:p>
        </p:txBody>
      </p:sp>
      <p:pic>
        <p:nvPicPr>
          <p:cNvPr id="2" name="Grafik 1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EF2B17FE-F97F-E452-8C56-1C448B845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5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F9F5B1F-D8B7-4BAC-0BF3-F4A8E64DA9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034" y="2067696"/>
            <a:ext cx="5964974" cy="4604999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9D238387-517D-9A52-3787-85CA55EF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49275"/>
            <a:ext cx="4764120" cy="644004"/>
          </a:xfrm>
        </p:spPr>
        <p:txBody>
          <a:bodyPr/>
          <a:lstStyle/>
          <a:p>
            <a:r>
              <a:rPr lang="de-DE" b="1" dirty="0">
                <a:latin typeface="Calibri"/>
                <a:cs typeface="Calibri"/>
              </a:rPr>
              <a:t>Schüler*innen-Nachhilfe</a:t>
            </a:r>
            <a:endParaRPr lang="de-DE" dirty="0"/>
          </a:p>
        </p:txBody>
      </p:sp>
      <p:pic>
        <p:nvPicPr>
          <p:cNvPr id="9" name="Grafik 8" descr="Ein Bild, das Diagramm enthält.&#10;&#10;Beschreibung automatisch generiert.">
            <a:extLst>
              <a:ext uri="{FF2B5EF4-FFF2-40B4-BE49-F238E27FC236}">
                <a16:creationId xmlns:a16="http://schemas.microsoft.com/office/drawing/2014/main" id="{0C780B85-A8A4-BF46-8AFC-2D73BB75C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  <p:sp>
        <p:nvSpPr>
          <p:cNvPr id="4" name="Textplatzhalter 1">
            <a:extLst>
              <a:ext uri="{FF2B5EF4-FFF2-40B4-BE49-F238E27FC236}">
                <a16:creationId xmlns:a16="http://schemas.microsoft.com/office/drawing/2014/main" id="{4BF1A091-4E59-02D3-7368-781ECDA636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1449388"/>
            <a:ext cx="6613480" cy="4500562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Verein: Nach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hilfe e.V.</a:t>
            </a:r>
            <a:r>
              <a:rPr lang="de-DE" sz="16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/ Arbeitsort: </a:t>
            </a:r>
            <a: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  <a:t>Leipzig</a:t>
            </a:r>
            <a:br>
              <a:rPr lang="de-DE" sz="1600" b="1" dirty="0">
                <a:solidFill>
                  <a:srgbClr val="000000"/>
                </a:solidFill>
                <a:latin typeface="Calibri"/>
                <a:cs typeface="Calibri"/>
              </a:rPr>
            </a:br>
            <a:br>
              <a:rPr lang="de-DE" sz="1600" b="1" i="0" dirty="0">
                <a:effectLst/>
                <a:latin typeface="Calibri" panose="020F0502020204030204" pitchFamily="34" charset="0"/>
              </a:rPr>
            </a:br>
            <a:r>
              <a:rPr lang="de-DE" sz="1600" b="1" u="sng" dirty="0">
                <a:solidFill>
                  <a:srgbClr val="000000"/>
                </a:solidFill>
                <a:latin typeface="Calibri"/>
                <a:cs typeface="Calibri"/>
              </a:rPr>
              <a:t>Beschreibung</a:t>
            </a:r>
            <a:br>
              <a:rPr lang="de-DE" sz="2400" b="1" dirty="0"/>
            </a:br>
            <a:r>
              <a:rPr lang="de-DE" sz="1600" dirty="0">
                <a:solidFill>
                  <a:srgbClr val="000000"/>
                </a:solidFill>
              </a:rPr>
              <a:t>Du bist gut in Deutsch, Englisch oder Mathe? Dann mach' dein Talent zu Geld! Wir begleiten Schüler*innen von der ersten bis zur achten Klasse bei ihren schulischen Problemen.</a:t>
            </a:r>
            <a:endParaRPr lang="de-DE" sz="2400" b="1" dirty="0"/>
          </a:p>
          <a:p>
            <a:r>
              <a:rPr lang="de-DE" sz="1600" b="1" u="sng" dirty="0">
                <a:solidFill>
                  <a:srgbClr val="000000"/>
                </a:solidFill>
              </a:rPr>
              <a:t>Aufgaben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Als Nachhilfekraft beim Nachhilfe e.V. gibst du individuelle Hilfe in kleinen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Gruppen von 3–5 Schüler*innen und versetzt sie in die Lage, bessere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Noten zu schreiben. 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Anforderungen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Spaß</a:t>
            </a:r>
            <a:r>
              <a:rPr lang="de-DE" sz="1600" dirty="0">
                <a:solidFill>
                  <a:srgbClr val="000000"/>
                </a:solidFill>
              </a:rPr>
              <a:t> an der Arbeit mit Kindern, </a:t>
            </a:r>
            <a:r>
              <a:rPr lang="de-DE" sz="1600" b="1" dirty="0">
                <a:solidFill>
                  <a:srgbClr val="000000"/>
                </a:solidFill>
              </a:rPr>
              <a:t>flexibler</a:t>
            </a:r>
            <a:r>
              <a:rPr lang="de-DE" sz="1600" dirty="0">
                <a:solidFill>
                  <a:srgbClr val="000000"/>
                </a:solidFill>
              </a:rPr>
              <a:t> Einsatz, </a:t>
            </a:r>
            <a:r>
              <a:rPr lang="de-DE" sz="1600" b="1" dirty="0">
                <a:solidFill>
                  <a:srgbClr val="000000"/>
                </a:solidFill>
              </a:rPr>
              <a:t>fundiertes Wissen </a:t>
            </a:r>
            <a:r>
              <a:rPr lang="de-DE" sz="1600" dirty="0">
                <a:solidFill>
                  <a:srgbClr val="000000"/>
                </a:solidFill>
              </a:rPr>
              <a:t>in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mindestens einem Schulfach, Geduld, Wissen </a:t>
            </a:r>
            <a:r>
              <a:rPr lang="de-DE" sz="1600" b="1" dirty="0">
                <a:solidFill>
                  <a:srgbClr val="000000"/>
                </a:solidFill>
              </a:rPr>
              <a:t>verständlich</a:t>
            </a:r>
            <a:r>
              <a:rPr lang="de-DE" sz="1600" dirty="0">
                <a:solidFill>
                  <a:srgbClr val="000000"/>
                </a:solidFill>
              </a:rPr>
              <a:t> vermitteln können.</a:t>
            </a:r>
          </a:p>
          <a:p>
            <a:r>
              <a:rPr lang="de-DE" sz="1600" b="1" u="sng" dirty="0">
                <a:solidFill>
                  <a:srgbClr val="000000"/>
                </a:solidFill>
              </a:rPr>
              <a:t>Wir bieten</a:t>
            </a:r>
            <a:br>
              <a:rPr lang="de-DE" sz="1600" b="1" u="sng" dirty="0">
                <a:solidFill>
                  <a:srgbClr val="000000"/>
                </a:solidFill>
              </a:rPr>
            </a:br>
            <a:r>
              <a:rPr lang="de-DE" sz="1600" b="1" dirty="0">
                <a:solidFill>
                  <a:srgbClr val="000000"/>
                </a:solidFill>
              </a:rPr>
              <a:t>Kollegiales</a:t>
            </a:r>
            <a:r>
              <a:rPr lang="de-DE" sz="1600" dirty="0">
                <a:solidFill>
                  <a:srgbClr val="000000"/>
                </a:solidFill>
              </a:rPr>
              <a:t> Team, bezahlte Online-Einarbeitung, Zugriff auf erprobte </a:t>
            </a:r>
            <a:br>
              <a:rPr lang="de-DE" sz="1600" dirty="0">
                <a:solidFill>
                  <a:srgbClr val="000000"/>
                </a:solidFill>
              </a:rPr>
            </a:br>
            <a:r>
              <a:rPr lang="de-DE" sz="1600" dirty="0">
                <a:solidFill>
                  <a:srgbClr val="000000"/>
                </a:solidFill>
              </a:rPr>
              <a:t>Lehrmaterialien, Planungssicherheit,  zuverlässige </a:t>
            </a:r>
            <a:r>
              <a:rPr lang="de-DE" sz="1600" b="1" dirty="0">
                <a:solidFill>
                  <a:srgbClr val="000000"/>
                </a:solidFill>
              </a:rPr>
              <a:t>Bezahlung</a:t>
            </a:r>
            <a:r>
              <a:rPr lang="de-DE" sz="1600" dirty="0">
                <a:solidFill>
                  <a:srgbClr val="000000"/>
                </a:solidFill>
              </a:rPr>
              <a:t>, </a:t>
            </a:r>
            <a:r>
              <a:rPr lang="de-DE" sz="1600" b="1" dirty="0">
                <a:solidFill>
                  <a:srgbClr val="000000"/>
                </a:solidFill>
              </a:rPr>
              <a:t>Flexibilität.</a:t>
            </a:r>
          </a:p>
          <a:p>
            <a:endParaRPr lang="de-DE" sz="16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5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WM - 16x9 - WHITE">
  <a:themeElements>
    <a:clrScheme name="Benutzerdefiniert 1">
      <a:dk1>
        <a:srgbClr val="FFFFFF"/>
      </a:dk1>
      <a:lt1>
        <a:srgbClr val="FFFFFF"/>
      </a:lt1>
      <a:dk2>
        <a:srgbClr val="68217A"/>
      </a:dk2>
      <a:lt2>
        <a:srgbClr val="797A7D"/>
      </a:lt2>
      <a:accent1>
        <a:srgbClr val="DC3C00"/>
      </a:accent1>
      <a:accent2>
        <a:srgbClr val="FF8C00"/>
      </a:accent2>
      <a:accent3>
        <a:srgbClr val="FFB900"/>
      </a:accent3>
      <a:accent4>
        <a:srgbClr val="007233"/>
      </a:accent4>
      <a:accent5>
        <a:srgbClr val="00188F"/>
      </a:accent5>
      <a:accent6>
        <a:srgbClr val="68217A"/>
      </a:accent6>
      <a:hlink>
        <a:srgbClr val="FF8C00"/>
      </a:hlink>
      <a:folHlink>
        <a:srgbClr val="DC3C00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914099" fontAlgn="base">
          <a:spcBef>
            <a:spcPct val="0"/>
          </a:spcBef>
          <a:spcAft>
            <a:spcPct val="0"/>
          </a:spcAft>
          <a:defRPr sz="2200" dirty="0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400" spc="-70" dirty="0" smtClean="0">
            <a:gradFill>
              <a:gsLst>
                <a:gs pos="2917">
                  <a:schemeClr val="bg2"/>
                </a:gs>
                <a:gs pos="95000">
                  <a:schemeClr val="bg2"/>
                </a:gs>
              </a:gsLst>
              <a:lin ang="5400000" scaled="0"/>
            </a:gra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c1d32e-0f46-4644-952c-38295c299b8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D12974F41AD244A40925C17D47B599" ma:contentTypeVersion="9" ma:contentTypeDescription="Ein neues Dokument erstellen." ma:contentTypeScope="" ma:versionID="8e01c6a7d775d4d376468ddb827a4d98">
  <xsd:schema xmlns:xsd="http://www.w3.org/2001/XMLSchema" xmlns:xs="http://www.w3.org/2001/XMLSchema" xmlns:p="http://schemas.microsoft.com/office/2006/metadata/properties" xmlns:ns2="a7c1d32e-0f46-4644-952c-38295c299b8e" targetNamespace="http://schemas.microsoft.com/office/2006/metadata/properties" ma:root="true" ma:fieldsID="3db8e952855e6069e8954118f1c07fcb" ns2:_="">
    <xsd:import namespace="a7c1d32e-0f46-4644-952c-38295c299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1d32e-0f46-4644-952c-38295c299b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8d7697f1-d2a4-4712-a462-74b92afa5e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E19C46-2DEB-4141-A0C9-3D696862CCCE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7c1d32e-0f46-4644-952c-38295c299b8e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887520B-2F9E-4622-8D08-A96F68D13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1d32e-0f46-4644-952c-38295c299b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CA6D25-4210-4DF9-A141-E848DE14C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950</Words>
  <Application>Microsoft Office PowerPoint</Application>
  <PresentationFormat>Breitbild</PresentationFormat>
  <Paragraphs>50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Wingdings</vt:lpstr>
      <vt:lpstr>HWM - 16x9 - WHITE</vt:lpstr>
      <vt:lpstr>Kurier für Medikamentenlieferungen</vt:lpstr>
      <vt:lpstr>Gamemaster </vt:lpstr>
      <vt:lpstr>Aushilfe im Lager</vt:lpstr>
      <vt:lpstr>Eisverkäufer*in</vt:lpstr>
      <vt:lpstr>Zeitungszusteller*in</vt:lpstr>
      <vt:lpstr>Babysitting</vt:lpstr>
      <vt:lpstr>Schüler*innen-Nachhilfe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Zeitstrahl</dc:title>
  <dc:creator>Insa Gronewold</dc:creator>
  <cp:lastModifiedBy>Anja Monz</cp:lastModifiedBy>
  <cp:revision>202</cp:revision>
  <cp:lastPrinted>2022-12-15T15:20:08Z</cp:lastPrinted>
  <dcterms:created xsi:type="dcterms:W3CDTF">2015-09-18T13:54:28Z</dcterms:created>
  <dcterms:modified xsi:type="dcterms:W3CDTF">2023-06-07T08:50:57Z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0x010100A2D12974F41AD244A40925C17D47B599</vt:lpwstr>
  </property>
  <property fmtid="{D5CDD505-2E9C-101B-9397-08002B2CF9AE}" pid="3" name="MediaServiceImageTags">
    <vt:lpwstr/>
  </property>
  <property fmtid="{D5CDD505-2E9C-101B-9397-08002B2CF9AE}" pid="4" name="Order">
    <vt:r8>7200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MSIP_Label_a89fc9fe-aa7a-4681-8ae8-85970c89af30_Enabled">
    <vt:lpwstr>true</vt:lpwstr>
  </property>
  <property fmtid="{D5CDD505-2E9C-101B-9397-08002B2CF9AE}" pid="12" name="MSIP_Label_a89fc9fe-aa7a-4681-8ae8-85970c89af30_SetDate">
    <vt:lpwstr>2023-06-02T13:30:19Z</vt:lpwstr>
  </property>
  <property fmtid="{D5CDD505-2E9C-101B-9397-08002B2CF9AE}" pid="13" name="MSIP_Label_a89fc9fe-aa7a-4681-8ae8-85970c89af30_Method">
    <vt:lpwstr>Standard</vt:lpwstr>
  </property>
  <property fmtid="{D5CDD505-2E9C-101B-9397-08002B2CF9AE}" pid="14" name="MSIP_Label_a89fc9fe-aa7a-4681-8ae8-85970c89af30_Name">
    <vt:lpwstr>DE_02_public</vt:lpwstr>
  </property>
  <property fmtid="{D5CDD505-2E9C-101B-9397-08002B2CF9AE}" pid="15" name="MSIP_Label_a89fc9fe-aa7a-4681-8ae8-85970c89af30_SiteId">
    <vt:lpwstr>94a57ab1-b77f-4874-94d3-202694f69e30</vt:lpwstr>
  </property>
  <property fmtid="{D5CDD505-2E9C-101B-9397-08002B2CF9AE}" pid="16" name="MSIP_Label_a89fc9fe-aa7a-4681-8ae8-85970c89af30_ActionId">
    <vt:lpwstr>f47a3584-6225-4d7a-a542-0f9ca11118fe</vt:lpwstr>
  </property>
  <property fmtid="{D5CDD505-2E9C-101B-9397-08002B2CF9AE}" pid="17" name="MSIP_Label_a89fc9fe-aa7a-4681-8ae8-85970c89af30_ContentBits">
    <vt:lpwstr>0</vt:lpwstr>
  </property>
</Properties>
</file>